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6"/>
  </p:notesMasterIdLst>
  <p:handoutMasterIdLst>
    <p:handoutMasterId r:id="rId17"/>
  </p:handoutMasterIdLst>
  <p:sldIdLst>
    <p:sldId id="257" r:id="rId3"/>
    <p:sldId id="270" r:id="rId4"/>
    <p:sldId id="267" r:id="rId5"/>
    <p:sldId id="260" r:id="rId6"/>
    <p:sldId id="265" r:id="rId7"/>
    <p:sldId id="263" r:id="rId8"/>
    <p:sldId id="266" r:id="rId9"/>
    <p:sldId id="261" r:id="rId10"/>
    <p:sldId id="269" r:id="rId11"/>
    <p:sldId id="256" r:id="rId12"/>
    <p:sldId id="258" r:id="rId13"/>
    <p:sldId id="268" r:id="rId14"/>
    <p:sldId id="262" r:id="rId1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FBBBF0"/>
    <a:srgbClr val="FC99CD"/>
    <a:srgbClr val="FF99CC"/>
    <a:srgbClr val="FEECFB"/>
    <a:srgbClr val="F68AE1"/>
    <a:srgbClr val="D67490"/>
    <a:srgbClr val="F088C3"/>
    <a:srgbClr val="ED49AB"/>
    <a:srgbClr val="561F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6" autoAdjust="0"/>
    <p:restoredTop sz="93833" autoAdjust="0"/>
  </p:normalViewPr>
  <p:slideViewPr>
    <p:cSldViewPr>
      <p:cViewPr>
        <p:scale>
          <a:sx n="140" d="100"/>
          <a:sy n="140" d="100"/>
        </p:scale>
        <p:origin x="472" y="4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61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5F91F8-3DAE-544E-9866-5D7C6589FA21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D37B75-D6DD-BC4B-A486-C4FE2AD876F6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>
                  <a:lumMod val="75000"/>
                </a:schemeClr>
              </a:solidFill>
            </a:rPr>
            <a:t>Collecting Data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F9941D10-8EF0-764B-85FA-1F1C448EC5BF}" type="parTrans" cxnId="{16739A83-F7CE-2343-913F-C80442FB6AAB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D0A7E26F-A2B1-6744-AF2A-0BA67B340F17}" type="sibTrans" cxnId="{16739A83-F7CE-2343-913F-C80442FB6AAB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C22A2308-0BFA-F74E-99F6-2A0D0671265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>
                  <a:lumMod val="75000"/>
                </a:schemeClr>
              </a:solidFill>
            </a:rPr>
            <a:t>Label Training Data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C85725EF-E192-2D41-81C2-1EB1599752A2}" type="parTrans" cxnId="{ECB17953-8944-BD4A-933F-ADFD7E2CB79F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BD5E7EB9-5FEC-F641-9C48-0E7B6E9E9196}" type="sibTrans" cxnId="{ECB17953-8944-BD4A-933F-ADFD7E2CB79F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6E5B0437-E0EF-D640-849E-ED12C627908F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>
                  <a:lumMod val="75000"/>
                </a:schemeClr>
              </a:solidFill>
            </a:rPr>
            <a:t>Building the model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B4C1943B-0D2D-404B-A0A1-29F304F68E87}" type="parTrans" cxnId="{D1B6DCBA-E370-C940-BAE9-230C46E7143A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30767CAA-A99A-A549-978E-A69306B37365}" type="sibTrans" cxnId="{D1B6DCBA-E370-C940-BAE9-230C46E7143A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C5FAC67C-0B31-EE45-840C-FB40303F704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>
                  <a:lumMod val="75000"/>
                </a:schemeClr>
              </a:solidFill>
            </a:rPr>
            <a:t>Connecting pipeline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7EE58917-58EF-E646-B833-208F56BE9865}" type="parTrans" cxnId="{7C1712C9-8342-7745-BBFC-E1262B6EEC7B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143F626D-2C23-B740-86E8-96FFAA221B8F}" type="sibTrans" cxnId="{7C1712C9-8342-7745-BBFC-E1262B6EEC7B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130DF213-5FF6-324C-AC6A-F0BB5A6E2CC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>
                  <a:lumMod val="75000"/>
                </a:schemeClr>
              </a:solidFill>
            </a:rPr>
            <a:t>Front End Web App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90D9C6BF-DA02-7145-BCB1-8C6CE812E636}" type="parTrans" cxnId="{18FEF68A-21C3-1949-87C9-718C97DFC188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65FAA95C-573A-244C-8CC1-E43D3C88BBCC}" type="sibTrans" cxnId="{18FEF68A-21C3-1949-87C9-718C97DFC188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7CA6163C-5623-F948-8701-F6EE270CF424}" type="pres">
      <dgm:prSet presAssocID="{AB5F91F8-3DAE-544E-9866-5D7C6589FA21}" presName="outerComposite" presStyleCnt="0">
        <dgm:presLayoutVars>
          <dgm:chMax val="5"/>
          <dgm:dir/>
          <dgm:resizeHandles val="exact"/>
        </dgm:presLayoutVars>
      </dgm:prSet>
      <dgm:spPr/>
    </dgm:pt>
    <dgm:pt modelId="{CF91A02C-028D-8241-9872-CDEBAE9897A9}" type="pres">
      <dgm:prSet presAssocID="{AB5F91F8-3DAE-544E-9866-5D7C6589FA21}" presName="dummyMaxCanvas" presStyleCnt="0">
        <dgm:presLayoutVars/>
      </dgm:prSet>
      <dgm:spPr/>
    </dgm:pt>
    <dgm:pt modelId="{65F452E0-D031-2346-A7E1-4F81243FB636}" type="pres">
      <dgm:prSet presAssocID="{AB5F91F8-3DAE-544E-9866-5D7C6589FA21}" presName="FiveNodes_1" presStyleLbl="node1" presStyleIdx="0" presStyleCnt="5">
        <dgm:presLayoutVars>
          <dgm:bulletEnabled val="1"/>
        </dgm:presLayoutVars>
      </dgm:prSet>
      <dgm:spPr/>
    </dgm:pt>
    <dgm:pt modelId="{51CB5EDB-708F-C144-A3CF-770ADAA8C8ED}" type="pres">
      <dgm:prSet presAssocID="{AB5F91F8-3DAE-544E-9866-5D7C6589FA21}" presName="FiveNodes_2" presStyleLbl="node1" presStyleIdx="1" presStyleCnt="5">
        <dgm:presLayoutVars>
          <dgm:bulletEnabled val="1"/>
        </dgm:presLayoutVars>
      </dgm:prSet>
      <dgm:spPr/>
    </dgm:pt>
    <dgm:pt modelId="{C4BFD047-7F51-0A49-ACE8-83957DD5D22B}" type="pres">
      <dgm:prSet presAssocID="{AB5F91F8-3DAE-544E-9866-5D7C6589FA21}" presName="FiveNodes_3" presStyleLbl="node1" presStyleIdx="2" presStyleCnt="5">
        <dgm:presLayoutVars>
          <dgm:bulletEnabled val="1"/>
        </dgm:presLayoutVars>
      </dgm:prSet>
      <dgm:spPr/>
    </dgm:pt>
    <dgm:pt modelId="{121ECAD0-8E07-814D-97FE-29D3AFC94DB8}" type="pres">
      <dgm:prSet presAssocID="{AB5F91F8-3DAE-544E-9866-5D7C6589FA21}" presName="FiveNodes_4" presStyleLbl="node1" presStyleIdx="3" presStyleCnt="5">
        <dgm:presLayoutVars>
          <dgm:bulletEnabled val="1"/>
        </dgm:presLayoutVars>
      </dgm:prSet>
      <dgm:spPr/>
    </dgm:pt>
    <dgm:pt modelId="{89C2A6A3-F3AF-C34D-86D1-88AA5100D908}" type="pres">
      <dgm:prSet presAssocID="{AB5F91F8-3DAE-544E-9866-5D7C6589FA21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E5F5FC-F30C-4F43-B0C9-A7C0383A6097}" type="pres">
      <dgm:prSet presAssocID="{AB5F91F8-3DAE-544E-9866-5D7C6589FA21}" presName="FiveConn_1-2" presStyleLbl="fgAccFollowNode1" presStyleIdx="0" presStyleCnt="4">
        <dgm:presLayoutVars>
          <dgm:bulletEnabled val="1"/>
        </dgm:presLayoutVars>
      </dgm:prSet>
      <dgm:spPr/>
    </dgm:pt>
    <dgm:pt modelId="{A039A91E-9B4D-AB41-ABD1-A252734CDF7F}" type="pres">
      <dgm:prSet presAssocID="{AB5F91F8-3DAE-544E-9866-5D7C6589FA21}" presName="FiveConn_2-3" presStyleLbl="fgAccFollowNode1" presStyleIdx="1" presStyleCnt="4">
        <dgm:presLayoutVars>
          <dgm:bulletEnabled val="1"/>
        </dgm:presLayoutVars>
      </dgm:prSet>
      <dgm:spPr/>
    </dgm:pt>
    <dgm:pt modelId="{4C6D585A-DF64-004B-81E7-7763266CFF94}" type="pres">
      <dgm:prSet presAssocID="{AB5F91F8-3DAE-544E-9866-5D7C6589FA21}" presName="FiveConn_3-4" presStyleLbl="fgAccFollowNode1" presStyleIdx="2" presStyleCnt="4">
        <dgm:presLayoutVars>
          <dgm:bulletEnabled val="1"/>
        </dgm:presLayoutVars>
      </dgm:prSet>
      <dgm:spPr/>
    </dgm:pt>
    <dgm:pt modelId="{23E081EE-3CC3-984D-B057-2B7B240C86A2}" type="pres">
      <dgm:prSet presAssocID="{AB5F91F8-3DAE-544E-9866-5D7C6589FA21}" presName="FiveConn_4-5" presStyleLbl="fgAccFollowNode1" presStyleIdx="3" presStyleCnt="4">
        <dgm:presLayoutVars>
          <dgm:bulletEnabled val="1"/>
        </dgm:presLayoutVars>
      </dgm:prSet>
      <dgm:spPr/>
    </dgm:pt>
    <dgm:pt modelId="{981EE935-C5B8-354D-918D-7620489DD40A}" type="pres">
      <dgm:prSet presAssocID="{AB5F91F8-3DAE-544E-9866-5D7C6589FA21}" presName="FiveNodes_1_text" presStyleLbl="node1" presStyleIdx="4" presStyleCnt="5">
        <dgm:presLayoutVars>
          <dgm:bulletEnabled val="1"/>
        </dgm:presLayoutVars>
      </dgm:prSet>
      <dgm:spPr/>
    </dgm:pt>
    <dgm:pt modelId="{C8D2D428-B4D9-C146-A6BD-31AB9410DF61}" type="pres">
      <dgm:prSet presAssocID="{AB5F91F8-3DAE-544E-9866-5D7C6589FA21}" presName="FiveNodes_2_text" presStyleLbl="node1" presStyleIdx="4" presStyleCnt="5">
        <dgm:presLayoutVars>
          <dgm:bulletEnabled val="1"/>
        </dgm:presLayoutVars>
      </dgm:prSet>
      <dgm:spPr/>
    </dgm:pt>
    <dgm:pt modelId="{3C1E73B3-E2A7-224C-BD83-A973F46C31FF}" type="pres">
      <dgm:prSet presAssocID="{AB5F91F8-3DAE-544E-9866-5D7C6589FA21}" presName="FiveNodes_3_text" presStyleLbl="node1" presStyleIdx="4" presStyleCnt="5">
        <dgm:presLayoutVars>
          <dgm:bulletEnabled val="1"/>
        </dgm:presLayoutVars>
      </dgm:prSet>
      <dgm:spPr/>
    </dgm:pt>
    <dgm:pt modelId="{61783B07-08DC-9C4F-B899-1B0BE63A9DDE}" type="pres">
      <dgm:prSet presAssocID="{AB5F91F8-3DAE-544E-9866-5D7C6589FA21}" presName="FiveNodes_4_text" presStyleLbl="node1" presStyleIdx="4" presStyleCnt="5">
        <dgm:presLayoutVars>
          <dgm:bulletEnabled val="1"/>
        </dgm:presLayoutVars>
      </dgm:prSet>
      <dgm:spPr/>
    </dgm:pt>
    <dgm:pt modelId="{5BA0D1C7-0EC5-8D4F-A852-359D77EACB2A}" type="pres">
      <dgm:prSet presAssocID="{AB5F91F8-3DAE-544E-9866-5D7C6589FA21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1712C9-8342-7745-BBFC-E1262B6EEC7B}" srcId="{AB5F91F8-3DAE-544E-9866-5D7C6589FA21}" destId="{C5FAC67C-0B31-EE45-840C-FB40303F7049}" srcOrd="3" destOrd="0" parTransId="{7EE58917-58EF-E646-B833-208F56BE9865}" sibTransId="{143F626D-2C23-B740-86E8-96FFAA221B8F}"/>
    <dgm:cxn modelId="{18FEF68A-21C3-1949-87C9-718C97DFC188}" srcId="{AB5F91F8-3DAE-544E-9866-5D7C6589FA21}" destId="{130DF213-5FF6-324C-AC6A-F0BB5A6E2CC0}" srcOrd="4" destOrd="0" parTransId="{90D9C6BF-DA02-7145-BCB1-8C6CE812E636}" sibTransId="{65FAA95C-573A-244C-8CC1-E43D3C88BBCC}"/>
    <dgm:cxn modelId="{6682FEBA-1BD1-C94A-B7AF-5B42F1294708}" type="presOf" srcId="{C5FAC67C-0B31-EE45-840C-FB40303F7049}" destId="{61783B07-08DC-9C4F-B899-1B0BE63A9DDE}" srcOrd="1" destOrd="0" presId="urn:microsoft.com/office/officeart/2005/8/layout/vProcess5"/>
    <dgm:cxn modelId="{16739A83-F7CE-2343-913F-C80442FB6AAB}" srcId="{AB5F91F8-3DAE-544E-9866-5D7C6589FA21}" destId="{2AD37B75-D6DD-BC4B-A486-C4FE2AD876F6}" srcOrd="0" destOrd="0" parTransId="{F9941D10-8EF0-764B-85FA-1F1C448EC5BF}" sibTransId="{D0A7E26F-A2B1-6744-AF2A-0BA67B340F17}"/>
    <dgm:cxn modelId="{22531A24-5064-174E-998A-35181053B5BE}" type="presOf" srcId="{BD5E7EB9-5FEC-F641-9C48-0E7B6E9E9196}" destId="{A039A91E-9B4D-AB41-ABD1-A252734CDF7F}" srcOrd="0" destOrd="0" presId="urn:microsoft.com/office/officeart/2005/8/layout/vProcess5"/>
    <dgm:cxn modelId="{23D107C1-3E6E-3F48-BDBB-49F4750DF997}" type="presOf" srcId="{30767CAA-A99A-A549-978E-A69306B37365}" destId="{4C6D585A-DF64-004B-81E7-7763266CFF94}" srcOrd="0" destOrd="0" presId="urn:microsoft.com/office/officeart/2005/8/layout/vProcess5"/>
    <dgm:cxn modelId="{ECB17953-8944-BD4A-933F-ADFD7E2CB79F}" srcId="{AB5F91F8-3DAE-544E-9866-5D7C6589FA21}" destId="{C22A2308-0BFA-F74E-99F6-2A0D06712650}" srcOrd="1" destOrd="0" parTransId="{C85725EF-E192-2D41-81C2-1EB1599752A2}" sibTransId="{BD5E7EB9-5FEC-F641-9C48-0E7B6E9E9196}"/>
    <dgm:cxn modelId="{806E023E-FC7F-E243-98BA-882CD0430896}" type="presOf" srcId="{6E5B0437-E0EF-D640-849E-ED12C627908F}" destId="{3C1E73B3-E2A7-224C-BD83-A973F46C31FF}" srcOrd="1" destOrd="0" presId="urn:microsoft.com/office/officeart/2005/8/layout/vProcess5"/>
    <dgm:cxn modelId="{7449377D-294A-A44C-9EAF-C6820CD04AB5}" type="presOf" srcId="{2AD37B75-D6DD-BC4B-A486-C4FE2AD876F6}" destId="{65F452E0-D031-2346-A7E1-4F81243FB636}" srcOrd="0" destOrd="0" presId="urn:microsoft.com/office/officeart/2005/8/layout/vProcess5"/>
    <dgm:cxn modelId="{8141A976-8510-B940-BD27-AB1F8129B5E3}" type="presOf" srcId="{D0A7E26F-A2B1-6744-AF2A-0BA67B340F17}" destId="{37E5F5FC-F30C-4F43-B0C9-A7C0383A6097}" srcOrd="0" destOrd="0" presId="urn:microsoft.com/office/officeart/2005/8/layout/vProcess5"/>
    <dgm:cxn modelId="{91156B31-D6C5-C746-AF8A-4AFB0E6692B8}" type="presOf" srcId="{130DF213-5FF6-324C-AC6A-F0BB5A6E2CC0}" destId="{89C2A6A3-F3AF-C34D-86D1-88AA5100D908}" srcOrd="0" destOrd="0" presId="urn:microsoft.com/office/officeart/2005/8/layout/vProcess5"/>
    <dgm:cxn modelId="{C8C80460-D2F6-F045-A05A-4D998F41ED04}" type="presOf" srcId="{143F626D-2C23-B740-86E8-96FFAA221B8F}" destId="{23E081EE-3CC3-984D-B057-2B7B240C86A2}" srcOrd="0" destOrd="0" presId="urn:microsoft.com/office/officeart/2005/8/layout/vProcess5"/>
    <dgm:cxn modelId="{7172AF8B-3219-B946-9653-6209E7ED6774}" type="presOf" srcId="{C22A2308-0BFA-F74E-99F6-2A0D06712650}" destId="{C8D2D428-B4D9-C146-A6BD-31AB9410DF61}" srcOrd="1" destOrd="0" presId="urn:microsoft.com/office/officeart/2005/8/layout/vProcess5"/>
    <dgm:cxn modelId="{ABFBC229-9ADF-1F47-851F-F789A3FFE4E5}" type="presOf" srcId="{6E5B0437-E0EF-D640-849E-ED12C627908F}" destId="{C4BFD047-7F51-0A49-ACE8-83957DD5D22B}" srcOrd="0" destOrd="0" presId="urn:microsoft.com/office/officeart/2005/8/layout/vProcess5"/>
    <dgm:cxn modelId="{D1B6DCBA-E370-C940-BAE9-230C46E7143A}" srcId="{AB5F91F8-3DAE-544E-9866-5D7C6589FA21}" destId="{6E5B0437-E0EF-D640-849E-ED12C627908F}" srcOrd="2" destOrd="0" parTransId="{B4C1943B-0D2D-404B-A0A1-29F304F68E87}" sibTransId="{30767CAA-A99A-A549-978E-A69306B37365}"/>
    <dgm:cxn modelId="{4A5B3621-D4E7-ED4D-9416-0D80CA71E0CF}" type="presOf" srcId="{2AD37B75-D6DD-BC4B-A486-C4FE2AD876F6}" destId="{981EE935-C5B8-354D-918D-7620489DD40A}" srcOrd="1" destOrd="0" presId="urn:microsoft.com/office/officeart/2005/8/layout/vProcess5"/>
    <dgm:cxn modelId="{40C016DC-68DB-454D-95BA-2930E9FB7BF9}" type="presOf" srcId="{AB5F91F8-3DAE-544E-9866-5D7C6589FA21}" destId="{7CA6163C-5623-F948-8701-F6EE270CF424}" srcOrd="0" destOrd="0" presId="urn:microsoft.com/office/officeart/2005/8/layout/vProcess5"/>
    <dgm:cxn modelId="{B2635675-FBA6-9D45-B3A5-02E4B55EA023}" type="presOf" srcId="{C5FAC67C-0B31-EE45-840C-FB40303F7049}" destId="{121ECAD0-8E07-814D-97FE-29D3AFC94DB8}" srcOrd="0" destOrd="0" presId="urn:microsoft.com/office/officeart/2005/8/layout/vProcess5"/>
    <dgm:cxn modelId="{CCCA72A4-C1B0-304E-A673-90BA7B06DDFF}" type="presOf" srcId="{130DF213-5FF6-324C-AC6A-F0BB5A6E2CC0}" destId="{5BA0D1C7-0EC5-8D4F-A852-359D77EACB2A}" srcOrd="1" destOrd="0" presId="urn:microsoft.com/office/officeart/2005/8/layout/vProcess5"/>
    <dgm:cxn modelId="{8579514A-F03B-284C-A4B7-ABAA8002932C}" type="presOf" srcId="{C22A2308-0BFA-F74E-99F6-2A0D06712650}" destId="{51CB5EDB-708F-C144-A3CF-770ADAA8C8ED}" srcOrd="0" destOrd="0" presId="urn:microsoft.com/office/officeart/2005/8/layout/vProcess5"/>
    <dgm:cxn modelId="{E56DD478-2FFE-1E45-A846-B959A1EED958}" type="presParOf" srcId="{7CA6163C-5623-F948-8701-F6EE270CF424}" destId="{CF91A02C-028D-8241-9872-CDEBAE9897A9}" srcOrd="0" destOrd="0" presId="urn:microsoft.com/office/officeart/2005/8/layout/vProcess5"/>
    <dgm:cxn modelId="{CC0419BC-584D-A043-A99F-B048D4558117}" type="presParOf" srcId="{7CA6163C-5623-F948-8701-F6EE270CF424}" destId="{65F452E0-D031-2346-A7E1-4F81243FB636}" srcOrd="1" destOrd="0" presId="urn:microsoft.com/office/officeart/2005/8/layout/vProcess5"/>
    <dgm:cxn modelId="{61204431-64E4-7F4A-80BC-869CA19ACC3C}" type="presParOf" srcId="{7CA6163C-5623-F948-8701-F6EE270CF424}" destId="{51CB5EDB-708F-C144-A3CF-770ADAA8C8ED}" srcOrd="2" destOrd="0" presId="urn:microsoft.com/office/officeart/2005/8/layout/vProcess5"/>
    <dgm:cxn modelId="{75CC885D-BBE8-7A40-8304-D29A04B36984}" type="presParOf" srcId="{7CA6163C-5623-F948-8701-F6EE270CF424}" destId="{C4BFD047-7F51-0A49-ACE8-83957DD5D22B}" srcOrd="3" destOrd="0" presId="urn:microsoft.com/office/officeart/2005/8/layout/vProcess5"/>
    <dgm:cxn modelId="{B8C0FEE0-3A41-1941-92C4-35C05CFF44BB}" type="presParOf" srcId="{7CA6163C-5623-F948-8701-F6EE270CF424}" destId="{121ECAD0-8E07-814D-97FE-29D3AFC94DB8}" srcOrd="4" destOrd="0" presId="urn:microsoft.com/office/officeart/2005/8/layout/vProcess5"/>
    <dgm:cxn modelId="{65389EB8-2DB9-384E-B530-746CEE31B7AD}" type="presParOf" srcId="{7CA6163C-5623-F948-8701-F6EE270CF424}" destId="{89C2A6A3-F3AF-C34D-86D1-88AA5100D908}" srcOrd="5" destOrd="0" presId="urn:microsoft.com/office/officeart/2005/8/layout/vProcess5"/>
    <dgm:cxn modelId="{5CAA50D1-C189-5643-8628-223E3733A038}" type="presParOf" srcId="{7CA6163C-5623-F948-8701-F6EE270CF424}" destId="{37E5F5FC-F30C-4F43-B0C9-A7C0383A6097}" srcOrd="6" destOrd="0" presId="urn:microsoft.com/office/officeart/2005/8/layout/vProcess5"/>
    <dgm:cxn modelId="{BE9A8DDB-3981-D346-8C22-A75E2D5E5227}" type="presParOf" srcId="{7CA6163C-5623-F948-8701-F6EE270CF424}" destId="{A039A91E-9B4D-AB41-ABD1-A252734CDF7F}" srcOrd="7" destOrd="0" presId="urn:microsoft.com/office/officeart/2005/8/layout/vProcess5"/>
    <dgm:cxn modelId="{B1C98072-B682-7E4C-8F27-CD37F6CEDD98}" type="presParOf" srcId="{7CA6163C-5623-F948-8701-F6EE270CF424}" destId="{4C6D585A-DF64-004B-81E7-7763266CFF94}" srcOrd="8" destOrd="0" presId="urn:microsoft.com/office/officeart/2005/8/layout/vProcess5"/>
    <dgm:cxn modelId="{478B6A6A-22A3-1748-8C0B-D80B475E4732}" type="presParOf" srcId="{7CA6163C-5623-F948-8701-F6EE270CF424}" destId="{23E081EE-3CC3-984D-B057-2B7B240C86A2}" srcOrd="9" destOrd="0" presId="urn:microsoft.com/office/officeart/2005/8/layout/vProcess5"/>
    <dgm:cxn modelId="{CB243F4F-080E-4143-AD6F-28D02F4A265E}" type="presParOf" srcId="{7CA6163C-5623-F948-8701-F6EE270CF424}" destId="{981EE935-C5B8-354D-918D-7620489DD40A}" srcOrd="10" destOrd="0" presId="urn:microsoft.com/office/officeart/2005/8/layout/vProcess5"/>
    <dgm:cxn modelId="{1450841B-9822-3840-9681-ECBF81F57D52}" type="presParOf" srcId="{7CA6163C-5623-F948-8701-F6EE270CF424}" destId="{C8D2D428-B4D9-C146-A6BD-31AB9410DF61}" srcOrd="11" destOrd="0" presId="urn:microsoft.com/office/officeart/2005/8/layout/vProcess5"/>
    <dgm:cxn modelId="{6775682B-2327-EA4F-BC47-275132AECFB1}" type="presParOf" srcId="{7CA6163C-5623-F948-8701-F6EE270CF424}" destId="{3C1E73B3-E2A7-224C-BD83-A973F46C31FF}" srcOrd="12" destOrd="0" presId="urn:microsoft.com/office/officeart/2005/8/layout/vProcess5"/>
    <dgm:cxn modelId="{7B973800-2B65-E944-9A09-35B108056B0C}" type="presParOf" srcId="{7CA6163C-5623-F948-8701-F6EE270CF424}" destId="{61783B07-08DC-9C4F-B899-1B0BE63A9DDE}" srcOrd="13" destOrd="0" presId="urn:microsoft.com/office/officeart/2005/8/layout/vProcess5"/>
    <dgm:cxn modelId="{00C63FE1-5C57-924B-9B3F-3D9DC958A59E}" type="presParOf" srcId="{7CA6163C-5623-F948-8701-F6EE270CF424}" destId="{5BA0D1C7-0EC5-8D4F-A852-359D77EACB2A}" srcOrd="14" destOrd="0" presId="urn:microsoft.com/office/officeart/2005/8/layout/vProcess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F452E0-D031-2346-A7E1-4F81243FB636}">
      <dsp:nvSpPr>
        <dsp:cNvPr id="0" name=""/>
        <dsp:cNvSpPr/>
      </dsp:nvSpPr>
      <dsp:spPr>
        <a:xfrm>
          <a:off x="0" y="0"/>
          <a:ext cx="6258560" cy="84429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>
                  <a:lumMod val="75000"/>
                </a:schemeClr>
              </a:solidFill>
            </a:rPr>
            <a:t>Collecting Data</a:t>
          </a:r>
          <a:endParaRPr lang="en-US" sz="36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24729" y="24729"/>
        <a:ext cx="5248715" cy="794837"/>
      </dsp:txXfrm>
    </dsp:sp>
    <dsp:sp modelId="{51CB5EDB-708F-C144-A3CF-770ADAA8C8ED}">
      <dsp:nvSpPr>
        <dsp:cNvPr id="0" name=""/>
        <dsp:cNvSpPr/>
      </dsp:nvSpPr>
      <dsp:spPr>
        <a:xfrm>
          <a:off x="467360" y="961559"/>
          <a:ext cx="6258560" cy="84429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>
                  <a:lumMod val="75000"/>
                </a:schemeClr>
              </a:solidFill>
            </a:rPr>
            <a:t>Label Training Data</a:t>
          </a:r>
          <a:endParaRPr lang="en-US" sz="36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492089" y="986288"/>
        <a:ext cx="5192949" cy="794837"/>
      </dsp:txXfrm>
    </dsp:sp>
    <dsp:sp modelId="{C4BFD047-7F51-0A49-ACE8-83957DD5D22B}">
      <dsp:nvSpPr>
        <dsp:cNvPr id="0" name=""/>
        <dsp:cNvSpPr/>
      </dsp:nvSpPr>
      <dsp:spPr>
        <a:xfrm>
          <a:off x="934719" y="1923118"/>
          <a:ext cx="6258560" cy="84429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>
                  <a:lumMod val="75000"/>
                </a:schemeClr>
              </a:solidFill>
            </a:rPr>
            <a:t>Building the model</a:t>
          </a:r>
          <a:endParaRPr lang="en-US" sz="36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959448" y="1947847"/>
        <a:ext cx="5192949" cy="794837"/>
      </dsp:txXfrm>
    </dsp:sp>
    <dsp:sp modelId="{121ECAD0-8E07-814D-97FE-29D3AFC94DB8}">
      <dsp:nvSpPr>
        <dsp:cNvPr id="0" name=""/>
        <dsp:cNvSpPr/>
      </dsp:nvSpPr>
      <dsp:spPr>
        <a:xfrm>
          <a:off x="1402079" y="2884677"/>
          <a:ext cx="6258560" cy="84429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>
                  <a:lumMod val="75000"/>
                </a:schemeClr>
              </a:solidFill>
            </a:rPr>
            <a:t>Connecting pipeline</a:t>
          </a:r>
          <a:endParaRPr lang="en-US" sz="36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1426808" y="2909406"/>
        <a:ext cx="5192949" cy="794837"/>
      </dsp:txXfrm>
    </dsp:sp>
    <dsp:sp modelId="{89C2A6A3-F3AF-C34D-86D1-88AA5100D908}">
      <dsp:nvSpPr>
        <dsp:cNvPr id="0" name=""/>
        <dsp:cNvSpPr/>
      </dsp:nvSpPr>
      <dsp:spPr>
        <a:xfrm>
          <a:off x="1869439" y="3846237"/>
          <a:ext cx="6258560" cy="84429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>
                  <a:lumMod val="75000"/>
                </a:schemeClr>
              </a:solidFill>
            </a:rPr>
            <a:t>Front End Web App</a:t>
          </a:r>
          <a:endParaRPr lang="en-US" sz="36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1894168" y="3870966"/>
        <a:ext cx="5192949" cy="794837"/>
      </dsp:txXfrm>
    </dsp:sp>
    <dsp:sp modelId="{37E5F5FC-F30C-4F43-B0C9-A7C0383A6097}">
      <dsp:nvSpPr>
        <dsp:cNvPr id="0" name=""/>
        <dsp:cNvSpPr/>
      </dsp:nvSpPr>
      <dsp:spPr>
        <a:xfrm>
          <a:off x="5709767" y="616805"/>
          <a:ext cx="548792" cy="54879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>
            <a:solidFill>
              <a:schemeClr val="tx1">
                <a:lumMod val="75000"/>
              </a:schemeClr>
            </a:solidFill>
          </a:endParaRPr>
        </a:p>
      </dsp:txBody>
      <dsp:txXfrm>
        <a:off x="5833245" y="616805"/>
        <a:ext cx="301836" cy="412966"/>
      </dsp:txXfrm>
    </dsp:sp>
    <dsp:sp modelId="{A039A91E-9B4D-AB41-ABD1-A252734CDF7F}">
      <dsp:nvSpPr>
        <dsp:cNvPr id="0" name=""/>
        <dsp:cNvSpPr/>
      </dsp:nvSpPr>
      <dsp:spPr>
        <a:xfrm>
          <a:off x="6177127" y="1578364"/>
          <a:ext cx="548792" cy="54879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>
            <a:solidFill>
              <a:schemeClr val="tx1">
                <a:lumMod val="75000"/>
              </a:schemeClr>
            </a:solidFill>
          </a:endParaRPr>
        </a:p>
      </dsp:txBody>
      <dsp:txXfrm>
        <a:off x="6300605" y="1578364"/>
        <a:ext cx="301836" cy="412966"/>
      </dsp:txXfrm>
    </dsp:sp>
    <dsp:sp modelId="{4C6D585A-DF64-004B-81E7-7763266CFF94}">
      <dsp:nvSpPr>
        <dsp:cNvPr id="0" name=""/>
        <dsp:cNvSpPr/>
      </dsp:nvSpPr>
      <dsp:spPr>
        <a:xfrm>
          <a:off x="6644487" y="2525852"/>
          <a:ext cx="548792" cy="54879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>
            <a:solidFill>
              <a:schemeClr val="tx1">
                <a:lumMod val="75000"/>
              </a:schemeClr>
            </a:solidFill>
          </a:endParaRPr>
        </a:p>
      </dsp:txBody>
      <dsp:txXfrm>
        <a:off x="6767965" y="2525852"/>
        <a:ext cx="301836" cy="412966"/>
      </dsp:txXfrm>
    </dsp:sp>
    <dsp:sp modelId="{23E081EE-3CC3-984D-B057-2B7B240C86A2}">
      <dsp:nvSpPr>
        <dsp:cNvPr id="0" name=""/>
        <dsp:cNvSpPr/>
      </dsp:nvSpPr>
      <dsp:spPr>
        <a:xfrm>
          <a:off x="7111847" y="3496792"/>
          <a:ext cx="548792" cy="54879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>
            <a:solidFill>
              <a:schemeClr val="tx1">
                <a:lumMod val="75000"/>
              </a:schemeClr>
            </a:solidFill>
          </a:endParaRPr>
        </a:p>
      </dsp:txBody>
      <dsp:txXfrm>
        <a:off x="7235325" y="3496792"/>
        <a:ext cx="301836" cy="412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F70D404-D0A9-4DDB-A28B-CC49BBA132D1}" type="datetimeFigureOut">
              <a:rPr lang="en-US" smtClean="0"/>
              <a:t>11/20/15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 smtClean="0"/>
              <a:t>Source: International Trade Centre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1F9DD85-F2E7-41F0-878C-B371490F66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178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F5B576A-B674-48C4-BE24-D5610879F1D9}" type="datetimeFigureOut">
              <a:rPr lang="en-US" smtClean="0"/>
              <a:t>11/20/15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 smtClean="0"/>
              <a:t>Source: International Trade Centre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73E9DA1-7E40-498D-823B-7A7795039F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870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65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25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67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57200" y="457200"/>
            <a:ext cx="11277600" cy="5943600"/>
          </a:xfrm>
          <a:prstGeom prst="rect">
            <a:avLst/>
          </a:prstGeom>
          <a:solidFill>
            <a:schemeClr val="bg1"/>
          </a:solidFill>
          <a:ln>
            <a:solidFill>
              <a:srgbClr val="FF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438400" y="5257800"/>
            <a:ext cx="73152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467100" y="5912229"/>
            <a:ext cx="52578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3162155" y="1666876"/>
            <a:ext cx="5867690" cy="2930524"/>
            <a:chOff x="2971800" y="1666876"/>
            <a:chExt cx="5867690" cy="2930524"/>
          </a:xfrm>
        </p:grpSpPr>
        <p:pic>
          <p:nvPicPr>
            <p:cNvPr id="8" name="Picture 5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380" y="2575014"/>
              <a:ext cx="3352800" cy="1666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1666876"/>
              <a:ext cx="1600200" cy="290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Subtitle 2"/>
            <p:cNvSpPr txBox="1">
              <a:spLocks/>
            </p:cNvSpPr>
            <p:nvPr userDrawn="1"/>
          </p:nvSpPr>
          <p:spPr>
            <a:xfrm>
              <a:off x="4876800" y="4194196"/>
              <a:ext cx="3962690" cy="40320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>
                  <a:solidFill>
                    <a:schemeClr val="tx1"/>
                  </a:solidFill>
                  <a:latin typeface="Narkisim" panose="020E0502050101010101" pitchFamily="34" charset="-79"/>
                  <a:ea typeface="GungsuhChe" panose="02030609000101010101" pitchFamily="49" charset="-127"/>
                  <a:cs typeface="Narkisim" panose="020E0502050101010101" pitchFamily="34" charset="-79"/>
                </a:rPr>
                <a:t>Your Daily Scoop on Business Leaders Worldwide</a:t>
              </a: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257799"/>
            <a:ext cx="8534400" cy="6544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2895600" y="5408058"/>
            <a:ext cx="6400800" cy="453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>
              <a:latin typeface="Narkisim" panose="020E0502050101010101" pitchFamily="34" charset="-79"/>
              <a:ea typeface="GungsuhChe" panose="02030609000101010101" pitchFamily="49" charset="-127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92550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89738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6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01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On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800" y="1535113"/>
            <a:ext cx="40386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800" y="2174875"/>
            <a:ext cx="40386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90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20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068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0417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843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457200" y="6387152"/>
            <a:ext cx="11277600" cy="0"/>
          </a:xfrm>
          <a:prstGeom prst="line">
            <a:avLst/>
          </a:prstGeom>
          <a:ln w="285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533400" y="685800"/>
            <a:ext cx="0" cy="5486400"/>
          </a:xfrm>
          <a:prstGeom prst="line">
            <a:avLst/>
          </a:prstGeom>
          <a:ln w="285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628175"/>
            <a:ext cx="609600" cy="110671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11585448" cy="914400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810000" y="6458712"/>
            <a:ext cx="4572000" cy="3657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Trade Secret &amp; Strictly Confidential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0591800" y="645903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A42843-0CE5-4D97-804D-3EDADCCB29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9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6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rgbClr val="FC99C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57200" y="457200"/>
            <a:ext cx="11277600" cy="5943600"/>
          </a:xfrm>
          <a:prstGeom prst="rect">
            <a:avLst/>
          </a:prstGeom>
          <a:solidFill>
            <a:schemeClr val="bg1"/>
          </a:solidFill>
          <a:ln>
            <a:solidFill>
              <a:srgbClr val="FF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438400" y="5257800"/>
            <a:ext cx="73152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467100" y="5912229"/>
            <a:ext cx="52578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 userDrawn="1"/>
        </p:nvGrpSpPr>
        <p:grpSpPr>
          <a:xfrm>
            <a:off x="3162155" y="1666876"/>
            <a:ext cx="5867690" cy="2930524"/>
            <a:chOff x="2971800" y="1666876"/>
            <a:chExt cx="5867690" cy="2930524"/>
          </a:xfrm>
        </p:grpSpPr>
        <p:pic>
          <p:nvPicPr>
            <p:cNvPr id="14" name="Picture 13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380" y="2575014"/>
              <a:ext cx="3352800" cy="1666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1666876"/>
              <a:ext cx="1600200" cy="290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Subtitle 2"/>
            <p:cNvSpPr txBox="1">
              <a:spLocks/>
            </p:cNvSpPr>
            <p:nvPr userDrawn="1"/>
          </p:nvSpPr>
          <p:spPr>
            <a:xfrm>
              <a:off x="4876800" y="4194196"/>
              <a:ext cx="3962690" cy="40320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>
                  <a:solidFill>
                    <a:schemeClr val="tx1"/>
                  </a:solidFill>
                  <a:latin typeface="Narkisim" panose="020E0502050101010101" pitchFamily="34" charset="-79"/>
                  <a:ea typeface="GungsuhChe" panose="02030609000101010101" pitchFamily="49" charset="-127"/>
                  <a:cs typeface="Narkisim" panose="020E0502050101010101" pitchFamily="34" charset="-79"/>
                </a:rPr>
                <a:t>Your Daily Scoop on Business Leaders Worldwide</a:t>
              </a:r>
            </a:p>
          </p:txBody>
        </p:sp>
      </p:grpSp>
      <p:sp>
        <p:nvSpPr>
          <p:cNvPr id="20" name="Subtitle 2"/>
          <p:cNvSpPr txBox="1">
            <a:spLocks/>
          </p:cNvSpPr>
          <p:nvPr userDrawn="1"/>
        </p:nvSpPr>
        <p:spPr>
          <a:xfrm>
            <a:off x="2895600" y="5408058"/>
            <a:ext cx="6400800" cy="453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>
              <a:latin typeface="Narkisim" panose="020E0502050101010101" pitchFamily="34" charset="-79"/>
              <a:ea typeface="GungsuhChe" panose="02030609000101010101" pitchFamily="49" charset="-127"/>
              <a:cs typeface="Narkisim" panose="020E0502050101010101" pitchFamily="34" charset="-79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3810000" y="6487703"/>
            <a:ext cx="457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Trade Secret &amp; 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48211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rgbClr val="FC99C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Scott Cronin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vs </a:t>
            </a:r>
            <a:r>
              <a:rPr lang="en-US" dirty="0" smtClean="0"/>
              <a:t>Train Split Size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1752600"/>
            <a:ext cx="4800601" cy="4373563"/>
          </a:xfrm>
        </p:spPr>
        <p:txBody>
          <a:bodyPr anchor="ctr"/>
          <a:lstStyle/>
          <a:p>
            <a:r>
              <a:rPr lang="en-US" dirty="0" smtClean="0"/>
              <a:t>Training was done on 350 articles.</a:t>
            </a:r>
          </a:p>
          <a:p>
            <a:r>
              <a:rPr lang="en-US" dirty="0" smtClean="0"/>
              <a:t>Increase training size from 30% to 70% (</a:t>
            </a:r>
            <a:r>
              <a:rPr lang="en-US" dirty="0" err="1" smtClean="0"/>
              <a:t>ie</a:t>
            </a:r>
            <a:r>
              <a:rPr lang="en-US" dirty="0" smtClean="0"/>
              <a:t> increasing from 100 articles to 250) improved model accuracy by 3%</a:t>
            </a:r>
          </a:p>
          <a:p>
            <a:r>
              <a:rPr lang="en-US" dirty="0" smtClean="0"/>
              <a:t>Demonstrates some improvements in model, but there is limited return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28800"/>
            <a:ext cx="5298017" cy="38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8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Tuning – Chain CRF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8074152" y="1600201"/>
            <a:ext cx="3736848" cy="4525963"/>
          </a:xfrm>
        </p:spPr>
        <p:txBody>
          <a:bodyPr anchor="ctr"/>
          <a:lstStyle/>
          <a:p>
            <a:r>
              <a:rPr lang="en-US" dirty="0" smtClean="0"/>
              <a:t>CRF Model parameter c </a:t>
            </a:r>
            <a:r>
              <a:rPr lang="en-US" smtClean="0"/>
              <a:t>= 0.5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CRF Model parameter </a:t>
            </a:r>
            <a:r>
              <a:rPr lang="en-US" dirty="0" err="1" smtClean="0"/>
              <a:t>max_iter</a:t>
            </a:r>
            <a:r>
              <a:rPr lang="en-US" dirty="0" smtClean="0"/>
              <a:t> = 11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48" y="1360677"/>
            <a:ext cx="3048000" cy="23607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248" y="3881060"/>
            <a:ext cx="3048000" cy="2318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360677"/>
            <a:ext cx="3048000" cy="23078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248" y="3886200"/>
            <a:ext cx="3048000" cy="231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6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Development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077200" y="1600201"/>
            <a:ext cx="39624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Cross-Validated </a:t>
            </a:r>
            <a:r>
              <a:rPr lang="en-US" dirty="0" smtClean="0"/>
              <a:t>modeling approach </a:t>
            </a:r>
            <a:r>
              <a:rPr lang="en-US" dirty="0" smtClean="0"/>
              <a:t>using </a:t>
            </a:r>
            <a:r>
              <a:rPr lang="en-US" dirty="0" smtClean="0"/>
              <a:t>550 labelled </a:t>
            </a:r>
            <a:r>
              <a:rPr lang="en-US" dirty="0" smtClean="0"/>
              <a:t>headlines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ChainCRF</a:t>
            </a:r>
            <a:r>
              <a:rPr lang="en-US" dirty="0" smtClean="0"/>
              <a:t> model was best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95400"/>
            <a:ext cx="6927850" cy="504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21"/>
            <a:ext cx="12192000" cy="68244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590800"/>
            <a:ext cx="1305943" cy="476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3869421"/>
            <a:ext cx="1447800" cy="73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8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PinkSlipper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750844" y="1295400"/>
            <a:ext cx="8687264" cy="5081039"/>
            <a:chOff x="1709693" y="1143000"/>
            <a:chExt cx="8769565" cy="512917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9693" y="1143000"/>
              <a:ext cx="8769565" cy="51291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7263" y="1463867"/>
              <a:ext cx="6682975" cy="415985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4304" y="3221160"/>
              <a:ext cx="888041" cy="3238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4304" y="4214768"/>
              <a:ext cx="888041" cy="452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500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11647814"/>
              </p:ext>
            </p:extLst>
          </p:nvPr>
        </p:nvGraphicFramePr>
        <p:xfrm>
          <a:off x="2032000" y="1447800"/>
          <a:ext cx="8128000" cy="4690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834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Collecting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66584" y="1527340"/>
            <a:ext cx="2241450" cy="830997"/>
          </a:xfrm>
          <a:prstGeom prst="rect">
            <a:avLst/>
          </a:prstGeom>
          <a:noFill/>
          <a:ln w="28575">
            <a:solidFill>
              <a:srgbClr val="FC99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ea typeface="Apple Chancery" charset="0"/>
                <a:cs typeface="Apple Chancery" charset="0"/>
              </a:rPr>
              <a:t>10,000 articles scraped</a:t>
            </a:r>
            <a:endParaRPr lang="en-US" sz="2400" dirty="0">
              <a:ea typeface="Apple Chancery" charset="0"/>
              <a:cs typeface="Apple Chancer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76" y="1691345"/>
            <a:ext cx="2451100" cy="153293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618709" y="2008658"/>
            <a:ext cx="1019949" cy="245480"/>
          </a:xfrm>
          <a:prstGeom prst="straightConnector1">
            <a:avLst/>
          </a:prstGeom>
          <a:ln w="57150">
            <a:solidFill>
              <a:srgbClr val="FC99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943750" y="2129513"/>
            <a:ext cx="978683" cy="204761"/>
          </a:xfrm>
          <a:prstGeom prst="straightConnector1">
            <a:avLst/>
          </a:prstGeom>
          <a:ln w="57150">
            <a:solidFill>
              <a:srgbClr val="FC99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26" y="3797008"/>
            <a:ext cx="3505200" cy="11684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10591800" y="3564730"/>
            <a:ext cx="19002" cy="533400"/>
          </a:xfrm>
          <a:prstGeom prst="straightConnector1">
            <a:avLst/>
          </a:prstGeom>
          <a:ln w="57150">
            <a:solidFill>
              <a:srgbClr val="FC99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4479" y="4191000"/>
            <a:ext cx="2677758" cy="1786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800" y="1443987"/>
            <a:ext cx="2300883" cy="2027653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242691" y="3733800"/>
            <a:ext cx="2085040" cy="2523768"/>
            <a:chOff x="4876801" y="3733800"/>
            <a:chExt cx="2085040" cy="2523768"/>
          </a:xfrm>
        </p:grpSpPr>
        <p:sp>
          <p:nvSpPr>
            <p:cNvPr id="12" name="TextBox 11"/>
            <p:cNvSpPr txBox="1"/>
            <p:nvPr/>
          </p:nvSpPr>
          <p:spPr>
            <a:xfrm>
              <a:off x="4876801" y="3733800"/>
              <a:ext cx="2085040" cy="2523768"/>
            </a:xfrm>
            <a:prstGeom prst="rect">
              <a:avLst/>
            </a:prstGeom>
            <a:noFill/>
            <a:ln w="28575">
              <a:solidFill>
                <a:srgbClr val="FC99CD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ea typeface="Apple Chancery" charset="0"/>
                  <a:cs typeface="Apple Chancery" charset="0"/>
                </a:rPr>
                <a:t>Feature</a:t>
              </a:r>
            </a:p>
            <a:p>
              <a:pPr algn="ctr"/>
              <a:r>
                <a:rPr lang="en-US" sz="2400" dirty="0" smtClean="0">
                  <a:ea typeface="Apple Chancery" charset="0"/>
                  <a:cs typeface="Apple Chancery" charset="0"/>
                </a:rPr>
                <a:t>Engineering</a:t>
              </a:r>
              <a:endParaRPr lang="en-US" sz="2400" dirty="0" smtClean="0">
                <a:ea typeface="Apple Chancery" charset="0"/>
                <a:cs typeface="Apple Chancery" charset="0"/>
              </a:endParaRPr>
            </a:p>
            <a:p>
              <a:pPr algn="ctr"/>
              <a:endParaRPr lang="en-US" sz="2400" dirty="0" smtClean="0">
                <a:ea typeface="Apple Chancery" charset="0"/>
                <a:cs typeface="Apple Chancery" charset="0"/>
              </a:endParaRPr>
            </a:p>
            <a:p>
              <a:pPr algn="ctr"/>
              <a:endParaRPr lang="en-US" sz="2400" dirty="0">
                <a:ea typeface="Apple Chancery" charset="0"/>
                <a:cs typeface="Apple Chancery" charset="0"/>
              </a:endParaRPr>
            </a:p>
            <a:p>
              <a:pPr algn="ctr"/>
              <a:endParaRPr lang="en-US" sz="2400" dirty="0">
                <a:ea typeface="Apple Chancery" charset="0"/>
                <a:cs typeface="Apple Chancery" charset="0"/>
              </a:endParaRPr>
            </a:p>
            <a:p>
              <a:pPr algn="ctr"/>
              <a:endParaRPr lang="en-US" sz="2400" dirty="0">
                <a:ea typeface="Apple Chancery" charset="0"/>
                <a:cs typeface="Apple Chancery" charset="0"/>
              </a:endParaRPr>
            </a:p>
            <a:p>
              <a:pPr algn="ctr"/>
              <a:endParaRPr lang="en-US" sz="1000" dirty="0" smtClean="0">
                <a:ea typeface="Apple Chancery" charset="0"/>
                <a:cs typeface="Apple Chancery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3809" y="4634099"/>
              <a:ext cx="1431024" cy="1435842"/>
            </a:xfrm>
            <a:prstGeom prst="rect">
              <a:avLst/>
            </a:prstGeom>
          </p:spPr>
        </p:pic>
      </p:grpSp>
      <p:cxnSp>
        <p:nvCxnSpPr>
          <p:cNvPr id="31" name="Straight Arrow Connector 30"/>
          <p:cNvCxnSpPr/>
          <p:nvPr/>
        </p:nvCxnSpPr>
        <p:spPr>
          <a:xfrm flipH="1" flipV="1">
            <a:off x="3523559" y="5190777"/>
            <a:ext cx="1019949" cy="245480"/>
          </a:xfrm>
          <a:prstGeom prst="straightConnector1">
            <a:avLst/>
          </a:prstGeom>
          <a:ln w="57150">
            <a:solidFill>
              <a:srgbClr val="FC99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7943750" y="5217448"/>
            <a:ext cx="978683" cy="204761"/>
          </a:xfrm>
          <a:prstGeom prst="straightConnector1">
            <a:avLst/>
          </a:prstGeom>
          <a:ln w="57150">
            <a:solidFill>
              <a:srgbClr val="FC99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878313" y="3611001"/>
            <a:ext cx="1324104" cy="461665"/>
          </a:xfrm>
          <a:prstGeom prst="rect">
            <a:avLst/>
          </a:prstGeom>
          <a:noFill/>
          <a:ln w="28575">
            <a:solidFill>
              <a:srgbClr val="FC99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ea typeface="Apple Chancery" charset="0"/>
                <a:cs typeface="Apple Chancery" charset="0"/>
              </a:rPr>
              <a:t>Cleaning</a:t>
            </a:r>
            <a:endParaRPr lang="en-US" sz="2400" dirty="0"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74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 Training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844" y="1295400"/>
            <a:ext cx="8687264" cy="5081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111" y="1581912"/>
            <a:ext cx="6627571" cy="4142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88742" b="7579"/>
          <a:stretch/>
        </p:blipFill>
        <p:spPr>
          <a:xfrm>
            <a:off x="2801109" y="5410200"/>
            <a:ext cx="6627571" cy="3230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81383" b="7579"/>
          <a:stretch/>
        </p:blipFill>
        <p:spPr>
          <a:xfrm>
            <a:off x="2780690" y="5138928"/>
            <a:ext cx="662757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Development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7848600" y="1600201"/>
            <a:ext cx="43434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Cross-Validated </a:t>
            </a:r>
            <a:r>
              <a:rPr lang="en-US" dirty="0" smtClean="0"/>
              <a:t>modeling approach </a:t>
            </a:r>
            <a:r>
              <a:rPr lang="en-US" dirty="0" smtClean="0"/>
              <a:t>using </a:t>
            </a:r>
            <a:r>
              <a:rPr lang="en-US" dirty="0" smtClean="0"/>
              <a:t>550 labelled </a:t>
            </a:r>
            <a:r>
              <a:rPr lang="en-US" dirty="0" smtClean="0"/>
              <a:t>headlines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ChainCRF</a:t>
            </a:r>
            <a:r>
              <a:rPr lang="en-US" dirty="0" smtClean="0"/>
              <a:t> model was best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225758"/>
            <a:ext cx="6946900" cy="506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Stanford vs </a:t>
            </a:r>
            <a:r>
              <a:rPr lang="en-US" dirty="0" err="1" smtClean="0"/>
              <a:t>PinkSlipper</a:t>
            </a:r>
            <a:r>
              <a:rPr lang="en-US" dirty="0" smtClean="0"/>
              <a:t> Label Accuracy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42800" y="1587500"/>
            <a:ext cx="4173000" cy="4419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Person:</a:t>
            </a:r>
          </a:p>
          <a:p>
            <a:pPr lvl="1"/>
            <a:r>
              <a:rPr lang="en-US" dirty="0" smtClean="0"/>
              <a:t>Stanford better by 5%</a:t>
            </a:r>
          </a:p>
          <a:p>
            <a:r>
              <a:rPr lang="en-US" dirty="0" smtClean="0"/>
              <a:t>Organization:</a:t>
            </a:r>
          </a:p>
          <a:p>
            <a:pPr lvl="1"/>
            <a:r>
              <a:rPr lang="en-US" dirty="0" err="1" smtClean="0"/>
              <a:t>PinkSlipper</a:t>
            </a:r>
            <a:r>
              <a:rPr lang="en-US" dirty="0" smtClean="0"/>
              <a:t> better by 13%</a:t>
            </a:r>
          </a:p>
          <a:p>
            <a:r>
              <a:rPr lang="en-US" dirty="0" smtClean="0"/>
              <a:t>Position:</a:t>
            </a:r>
          </a:p>
          <a:p>
            <a:pPr lvl="1"/>
            <a:r>
              <a:rPr lang="en-US" dirty="0" err="1" smtClean="0"/>
              <a:t>PinkSlipper</a:t>
            </a:r>
            <a:r>
              <a:rPr lang="en-US" dirty="0" smtClean="0"/>
              <a:t> predicts 80%</a:t>
            </a:r>
          </a:p>
          <a:p>
            <a:pPr lvl="1"/>
            <a:r>
              <a:rPr lang="en-US" dirty="0" smtClean="0"/>
              <a:t>Stanford not trained to predict</a:t>
            </a:r>
          </a:p>
          <a:p>
            <a:r>
              <a:rPr lang="en-US" dirty="0" err="1" smtClean="0"/>
              <a:t>PinkSlipper</a:t>
            </a:r>
            <a:r>
              <a:rPr lang="en-US" dirty="0" smtClean="0"/>
              <a:t> Chain CRF works better for headlines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70000"/>
            <a:ext cx="7028400" cy="5054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355682" y="5384800"/>
            <a:ext cx="142875" cy="142875"/>
          </a:xfrm>
          <a:prstGeom prst="ellipse">
            <a:avLst/>
          </a:prstGeom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393709" y="5384800"/>
            <a:ext cx="142875" cy="142875"/>
          </a:xfrm>
          <a:prstGeom prst="ellipse">
            <a:avLst/>
          </a:prstGeom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445396" y="5384800"/>
            <a:ext cx="142875" cy="142875"/>
          </a:xfrm>
          <a:prstGeom prst="ellipse">
            <a:avLst/>
          </a:prstGeom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484936" y="5384800"/>
            <a:ext cx="142875" cy="142875"/>
          </a:xfrm>
          <a:prstGeom prst="ellipse">
            <a:avLst/>
          </a:prstGeom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19161" y="5384800"/>
            <a:ext cx="142875" cy="142875"/>
          </a:xfrm>
          <a:prstGeom prst="ellipse">
            <a:avLst/>
          </a:prstGeom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3756660" y="1331976"/>
            <a:ext cx="0" cy="4343400"/>
          </a:xfrm>
          <a:prstGeom prst="line">
            <a:avLst/>
          </a:prstGeom>
          <a:ln w="12700"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721864" y="1331976"/>
            <a:ext cx="0" cy="4343400"/>
          </a:xfrm>
          <a:prstGeom prst="line">
            <a:avLst/>
          </a:prstGeom>
          <a:ln w="12700"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818632" y="1331976"/>
            <a:ext cx="0" cy="4343400"/>
          </a:xfrm>
          <a:prstGeom prst="line">
            <a:avLst/>
          </a:prstGeom>
          <a:ln w="12700"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02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in Action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67560" y="1538619"/>
            <a:ext cx="9728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rPr>
              <a:t>Fulcrum Equity Partners </a:t>
            </a: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Promotes </a:t>
            </a:r>
            <a:r>
              <a:rPr lang="en-US" sz="3200" dirty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rPr>
              <a:t>Philip Lewis </a:t>
            </a:r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to </a:t>
            </a:r>
            <a:r>
              <a:rPr lang="en-US" sz="3200" dirty="0" smtClean="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Principal</a:t>
            </a:r>
          </a:p>
          <a:p>
            <a:pPr algn="ctr"/>
            <a:r>
              <a:rPr lang="en-US" sz="3200" dirty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rPr>
              <a:t>Stephen Bye </a:t>
            </a:r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named </a:t>
            </a:r>
            <a:r>
              <a:rPr lang="en-US" sz="3200" dirty="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Chief Technology Officer for C </a:t>
            </a:r>
            <a:r>
              <a:rPr lang="en-US" sz="3200" dirty="0" smtClean="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Spire</a:t>
            </a:r>
            <a:endParaRPr lang="en-US" sz="3200" dirty="0">
              <a:solidFill>
                <a:schemeClr val="accent3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9200" y="3401660"/>
            <a:ext cx="10820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rPr>
              <a:t>MasterCard </a:t>
            </a:r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Promotes </a:t>
            </a:r>
            <a:r>
              <a:rPr lang="en-US" sz="3200" dirty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rPr>
              <a:t>Ed McLaughlin </a:t>
            </a:r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to </a:t>
            </a:r>
            <a:r>
              <a:rPr lang="en-US" sz="3200" dirty="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CIO</a:t>
            </a:r>
            <a:r>
              <a:rPr lang="en-US" sz="3200" dirty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endParaRPr lang="en-US" sz="3200" dirty="0" smtClean="0">
              <a:solidFill>
                <a:schemeClr val="accent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/>
            <a:r>
              <a:rPr lang="en-US" sz="3200" dirty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rPr>
              <a:t>Former Amtrak </a:t>
            </a:r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Executive Named </a:t>
            </a:r>
            <a:r>
              <a:rPr lang="en-US" sz="3200" dirty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rPr>
              <a:t>CIO</a:t>
            </a:r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 at </a:t>
            </a:r>
            <a:r>
              <a:rPr lang="en-US" sz="3200" dirty="0" err="1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Veritiv</a:t>
            </a:r>
            <a:endParaRPr lang="en-US" sz="3200" dirty="0">
              <a:solidFill>
                <a:schemeClr val="accent3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508469"/>
            <a:ext cx="863600" cy="86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574" t="18236" r="9574" b="14706"/>
          <a:stretch/>
        </p:blipFill>
        <p:spPr>
          <a:xfrm>
            <a:off x="1066800" y="5190804"/>
            <a:ext cx="1600200" cy="800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672746"/>
            <a:ext cx="1302413" cy="814539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295400" y="2971800"/>
            <a:ext cx="9601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219200" y="4876800"/>
            <a:ext cx="9601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200400" y="5052245"/>
            <a:ext cx="7162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rPr>
              <a:t>Donald Steinberg </a:t>
            </a:r>
            <a:r>
              <a:rPr lang="en-US" sz="3200">
                <a:latin typeface="Calibri Light" charset="0"/>
                <a:ea typeface="Calibri Light" charset="0"/>
                <a:cs typeface="Calibri Light" charset="0"/>
              </a:rPr>
              <a:t>Appointed </a:t>
            </a:r>
            <a:r>
              <a:rPr lang="en-US" sz="3200" smtClean="0">
                <a:latin typeface="Calibri Light" charset="0"/>
                <a:ea typeface="Calibri Light" charset="0"/>
                <a:cs typeface="Calibri Light" charset="0"/>
              </a:rPr>
              <a:t>as</a:t>
            </a:r>
          </a:p>
          <a:p>
            <a:pPr algn="ctr"/>
            <a:r>
              <a:rPr lang="en-US" sz="3200" dirty="0" smtClean="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Chairman </a:t>
            </a:r>
            <a:r>
              <a:rPr lang="en-US" sz="3200" dirty="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and CEO</a:t>
            </a:r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 of Converge </a:t>
            </a:r>
            <a:r>
              <a:rPr lang="en-US" sz="3200" dirty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rPr>
              <a:t>Global Inc.</a:t>
            </a:r>
            <a:endParaRPr lang="en-US" sz="3200" dirty="0">
              <a:solidFill>
                <a:schemeClr val="accent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2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 for Executive Recruiters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36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nkslipper_body">
  <a:themeElements>
    <a:clrScheme name="Custom 1">
      <a:dk1>
        <a:srgbClr val="5E5E5E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nk Slipper Overview Deck_v11 16x9 [Autosaved]" id="{31B5A5AD-355F-AD42-B590-88D5CCB047AC}" vid="{A41543E2-F482-854F-8EC8-7672FB8278C9}"/>
    </a:ext>
  </a:extLst>
</a:theme>
</file>

<file path=ppt/theme/theme2.xml><?xml version="1.0" encoding="utf-8"?>
<a:theme xmlns:a="http://schemas.openxmlformats.org/drawingml/2006/main" name="Pinkslipper_ti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nk Slipper Overview Deck_v11 16x9 [Autosaved]" id="{31B5A5AD-355F-AD42-B590-88D5CCB047AC}" vid="{5C1B327A-FA1F-C24B-8754-35BC32AC553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PinkSlipper_16x9</Template>
  <TotalTime>2209</TotalTime>
  <Words>207</Words>
  <Application>Microsoft Macintosh PowerPoint</Application>
  <PresentationFormat>Widescreen</PresentationFormat>
  <Paragraphs>51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Apple Chancery</vt:lpstr>
      <vt:lpstr>Calibri</vt:lpstr>
      <vt:lpstr>Calibri Light</vt:lpstr>
      <vt:lpstr>GungsuhChe</vt:lpstr>
      <vt:lpstr>Narkisim</vt:lpstr>
      <vt:lpstr>Arial</vt:lpstr>
      <vt:lpstr>Pinkslipper_body</vt:lpstr>
      <vt:lpstr>Pinkslipper_title</vt:lpstr>
      <vt:lpstr>PowerPoint Presentation</vt:lpstr>
      <vt:lpstr>PinkSlipper</vt:lpstr>
      <vt:lpstr>Pipeline</vt:lpstr>
      <vt:lpstr>Collecting Data</vt:lpstr>
      <vt:lpstr>Label Training Data</vt:lpstr>
      <vt:lpstr>Model Development</vt:lpstr>
      <vt:lpstr>Stanford vs PinkSlipper Label Accuracy</vt:lpstr>
      <vt:lpstr>Model in Action</vt:lpstr>
      <vt:lpstr>Web App for Executive Recruiters</vt:lpstr>
      <vt:lpstr>Accuracy vs Train Split Size</vt:lpstr>
      <vt:lpstr>Model Tuning – Chain CRF</vt:lpstr>
      <vt:lpstr>Model Development</vt:lpstr>
      <vt:lpstr>Demonstration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Cronin</dc:creator>
  <cp:lastModifiedBy>Scott Cronin</cp:lastModifiedBy>
  <cp:revision>40</cp:revision>
  <cp:lastPrinted>2015-04-01T17:48:53Z</cp:lastPrinted>
  <dcterms:created xsi:type="dcterms:W3CDTF">2015-11-12T20:33:41Z</dcterms:created>
  <dcterms:modified xsi:type="dcterms:W3CDTF">2015-11-21T05:59:43Z</dcterms:modified>
</cp:coreProperties>
</file>